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26"/>
  </p:notesMasterIdLst>
  <p:sldIdLst>
    <p:sldId id="256" r:id="rId2"/>
    <p:sldId id="260" r:id="rId3"/>
    <p:sldId id="257" r:id="rId4"/>
    <p:sldId id="258" r:id="rId5"/>
    <p:sldId id="259" r:id="rId6"/>
    <p:sldId id="261" r:id="rId7"/>
    <p:sldId id="279" r:id="rId8"/>
    <p:sldId id="280" r:id="rId9"/>
    <p:sldId id="262" r:id="rId10"/>
    <p:sldId id="264" r:id="rId11"/>
    <p:sldId id="265" r:id="rId12"/>
    <p:sldId id="263" r:id="rId13"/>
    <p:sldId id="267" r:id="rId14"/>
    <p:sldId id="268" r:id="rId15"/>
    <p:sldId id="266" r:id="rId16"/>
    <p:sldId id="269" r:id="rId17"/>
    <p:sldId id="278" r:id="rId18"/>
    <p:sldId id="271" r:id="rId19"/>
    <p:sldId id="270" r:id="rId20"/>
    <p:sldId id="272" r:id="rId21"/>
    <p:sldId id="273" r:id="rId22"/>
    <p:sldId id="274" r:id="rId23"/>
    <p:sldId id="275" r:id="rId24"/>
    <p:sldId id="277" r:id="rId25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78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02"/>
    <p:restoredTop sz="93129"/>
  </p:normalViewPr>
  <p:slideViewPr>
    <p:cSldViewPr snapToGrid="0" snapToObjects="1">
      <p:cViewPr varScale="1">
        <p:scale>
          <a:sx n="143" d="100"/>
          <a:sy n="143" d="100"/>
        </p:scale>
        <p:origin x="6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47033-6D28-6D41-B12A-1BA31A06BD1A}" type="datetimeFigureOut">
              <a:rPr lang="en-US" smtClean="0"/>
              <a:t>12/8/22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EBB33-7B03-CA42-B90D-4DEDDF9F7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0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72895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2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7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8620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737610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9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767417"/>
            <a:ext cx="3479802" cy="3123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767417"/>
            <a:ext cx="3479802" cy="3123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465229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465228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8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71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55320"/>
            <a:ext cx="2638175" cy="1744979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77333"/>
            <a:ext cx="4446258" cy="4412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535876"/>
            <a:ext cx="2638175" cy="255375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5372100"/>
            <a:ext cx="2638176" cy="304271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5372100"/>
            <a:ext cx="4000514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815292"/>
            <a:ext cx="9141619" cy="189970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81529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999468"/>
            <a:ext cx="7585234" cy="619735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762500"/>
            <a:ext cx="7584948" cy="5080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5372365"/>
            <a:ext cx="5113697" cy="30427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56835"/>
            <a:ext cx="7543800" cy="31340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5372365"/>
            <a:ext cx="193863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5372365"/>
            <a:ext cx="511369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5372365"/>
            <a:ext cx="58500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58115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6" r:id="rId10"/>
    <p:sldLayoutId id="214748385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125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aramanis/tidytuesday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7B06E29A-6BB8-4FB8-98CA-D85AB677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350" r="13650"/>
          <a:stretch/>
        </p:blipFill>
        <p:spPr>
          <a:xfrm>
            <a:off x="20" y="10"/>
            <a:ext cx="9143980" cy="5714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5C76D-9E90-F04D-9B2A-D907AAD3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9899B-EF1D-8741-8732-C0E1D404A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12/12/2022</a:t>
            </a:r>
          </a:p>
          <a:p>
            <a:r>
              <a:rPr lang="en-US" dirty="0">
                <a:solidFill>
                  <a:srgbClr val="FFFFFF"/>
                </a:solidFill>
              </a:rPr>
              <a:t>Magdalena Drożdż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728950"/>
            <a:ext cx="7406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5334000"/>
            <a:ext cx="9141619" cy="3810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B512F4-4293-294E-BDC1-DBD332CBE40D}"/>
              </a:ext>
            </a:extLst>
          </p:cNvPr>
          <p:cNvSpPr/>
          <p:nvPr/>
        </p:nvSpPr>
        <p:spPr>
          <a:xfrm>
            <a:off x="4451927" y="4114801"/>
            <a:ext cx="4581237" cy="1131454"/>
          </a:xfrm>
          <a:prstGeom prst="rect">
            <a:avLst/>
          </a:prstGeom>
          <a:solidFill>
            <a:srgbClr val="C79784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Try now:</a:t>
            </a:r>
          </a:p>
          <a:p>
            <a:pPr algn="ctr"/>
            <a:r>
              <a:rPr lang="en-US" dirty="0"/>
              <a:t>Open </a:t>
            </a:r>
            <a:r>
              <a:rPr lang="en-US" dirty="0" err="1"/>
              <a:t>Rstudio</a:t>
            </a:r>
            <a:endParaRPr lang="en-US" dirty="0"/>
          </a:p>
          <a:p>
            <a:pPr algn="ctr"/>
            <a:r>
              <a:rPr lang="en-US" dirty="0"/>
              <a:t>Run “library(</a:t>
            </a:r>
            <a:r>
              <a:rPr lang="en-US" dirty="0" err="1"/>
              <a:t>tidyverse</a:t>
            </a:r>
            <a:r>
              <a:rPr lang="en-US" dirty="0"/>
              <a:t>)“</a:t>
            </a:r>
          </a:p>
          <a:p>
            <a:pPr algn="ctr"/>
            <a:r>
              <a:rPr lang="en-US" dirty="0"/>
              <a:t>Tell me about any errors</a:t>
            </a:r>
          </a:p>
          <a:p>
            <a:pPr algn="ctr"/>
            <a:r>
              <a:rPr lang="en-US" dirty="0"/>
              <a:t>Go to: </a:t>
            </a:r>
            <a:r>
              <a:rPr lang="en-US" sz="1800" b="1" dirty="0" err="1"/>
              <a:t>bit.ly</a:t>
            </a:r>
            <a:r>
              <a:rPr lang="en-US" sz="1800" b="1" dirty="0"/>
              <a:t>/</a:t>
            </a:r>
            <a:r>
              <a:rPr lang="en-US" sz="1800" b="1" dirty="0" err="1"/>
              <a:t>magda_ggplot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309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EC5B-F593-074A-96B2-6BC28494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basic elements of ggplot2 </a:t>
            </a:r>
            <a:r>
              <a:rPr lang="en-US" dirty="0" err="1"/>
              <a:t>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3BAC3-D395-0A47-875D-DA55D1CE89CC}"/>
              </a:ext>
            </a:extLst>
          </p:cNvPr>
          <p:cNvSpPr txBox="1"/>
          <p:nvPr/>
        </p:nvSpPr>
        <p:spPr>
          <a:xfrm>
            <a:off x="1451113" y="2549082"/>
            <a:ext cx="52488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32EC-E6A8-7D41-99AD-528EA359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8" y="2948884"/>
            <a:ext cx="2950963" cy="148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E3171-57B2-C544-B658-A2BBD500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446130"/>
            <a:ext cx="3364672" cy="2187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7B16-E144-554E-B517-C77C26A7F2C7}"/>
              </a:ext>
            </a:extLst>
          </p:cNvPr>
          <p:cNvSpPr txBox="1"/>
          <p:nvPr/>
        </p:nvSpPr>
        <p:spPr>
          <a:xfrm>
            <a:off x="5956834" y="2076698"/>
            <a:ext cx="46666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BA0557-FAC7-454E-8E25-EBD8D72AD86A}"/>
              </a:ext>
            </a:extLst>
          </p:cNvPr>
          <p:cNvCxnSpPr>
            <a:cxnSpLocks/>
          </p:cNvCxnSpPr>
          <p:nvPr/>
        </p:nvCxnSpPr>
        <p:spPr>
          <a:xfrm>
            <a:off x="3294691" y="3886200"/>
            <a:ext cx="1300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9F288E-98A6-3644-AD64-CB8D15AB158B}"/>
              </a:ext>
            </a:extLst>
          </p:cNvPr>
          <p:cNvSpPr txBox="1"/>
          <p:nvPr/>
        </p:nvSpPr>
        <p:spPr>
          <a:xfrm>
            <a:off x="3517415" y="3538991"/>
            <a:ext cx="8547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EF6D5-6EF3-C941-B28F-F730CFD52154}"/>
              </a:ext>
            </a:extLst>
          </p:cNvPr>
          <p:cNvSpPr txBox="1"/>
          <p:nvPr/>
        </p:nvSpPr>
        <p:spPr>
          <a:xfrm>
            <a:off x="4572000" y="4823517"/>
            <a:ext cx="323633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aesthetics = x &amp; y axis, </a:t>
            </a:r>
            <a:r>
              <a:rPr lang="en-US" dirty="0" err="1"/>
              <a:t>colour</a:t>
            </a:r>
            <a:r>
              <a:rPr lang="en-US" dirty="0"/>
              <a:t> by group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13DDA-B020-5E47-9A1B-7A40B082765F}"/>
              </a:ext>
            </a:extLst>
          </p:cNvPr>
          <p:cNvSpPr txBox="1"/>
          <p:nvPr/>
        </p:nvSpPr>
        <p:spPr>
          <a:xfrm>
            <a:off x="6938835" y="2156478"/>
            <a:ext cx="204139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geom</a:t>
            </a:r>
            <a:r>
              <a:rPr lang="en-US" dirty="0"/>
              <a:t> = plot type, shape</a:t>
            </a:r>
          </a:p>
        </p:txBody>
      </p:sp>
    </p:spTree>
    <p:extLst>
      <p:ext uri="{BB962C8B-B14F-4D97-AF65-F5344CB8AC3E}">
        <p14:creationId xmlns:p14="http://schemas.microsoft.com/office/powerpoint/2010/main" val="4006798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F89A-189C-E248-B2CA-F881DF1D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part</a:t>
            </a:r>
          </a:p>
        </p:txBody>
      </p:sp>
    </p:spTree>
    <p:extLst>
      <p:ext uri="{BB962C8B-B14F-4D97-AF65-F5344CB8AC3E}">
        <p14:creationId xmlns:p14="http://schemas.microsoft.com/office/powerpoint/2010/main" val="18846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9AA3-F2A8-0E46-AFC7-4F34C1AF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data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C594E3-8282-1D4D-A617-956A500C6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488" y="1665000"/>
            <a:ext cx="3309272" cy="33881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2445-07AA-3C4F-81B8-6156D770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57" y="1974850"/>
            <a:ext cx="4478031" cy="101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55437-2310-A04D-99E0-4790F89D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86" y="3234871"/>
            <a:ext cx="2647838" cy="195489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79CDC5D6-1E0C-8346-BF58-7CC0434ED3DD}"/>
              </a:ext>
            </a:extLst>
          </p:cNvPr>
          <p:cNvSpPr/>
          <p:nvPr/>
        </p:nvSpPr>
        <p:spPr>
          <a:xfrm>
            <a:off x="2594645" y="2938689"/>
            <a:ext cx="129989" cy="171450"/>
          </a:xfrm>
          <a:prstGeom prst="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84CAF-0835-F54A-AB7C-FCD838F73684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93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EC0E-B969-A54A-8D13-33267004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and resources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171F7D7-0C10-554B-81E3-96454444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41500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2236F6-CE1A-F443-BC78-68A027478A2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49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5989-3503-004E-93FB-83069B02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4762A1-A55F-3743-B59C-4591BAC34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431" y="2257691"/>
            <a:ext cx="3312423" cy="255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66933-1EF0-E44D-9B78-6E3D70239653}"/>
              </a:ext>
            </a:extLst>
          </p:cNvPr>
          <p:cNvSpPr txBox="1"/>
          <p:nvPr/>
        </p:nvSpPr>
        <p:spPr>
          <a:xfrm>
            <a:off x="822960" y="2804842"/>
            <a:ext cx="1831399" cy="956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`Roses are red, </a:t>
            </a:r>
          </a:p>
          <a:p>
            <a:r>
              <a:rPr lang="en-US" dirty="0"/>
              <a:t>violets are blue,</a:t>
            </a:r>
          </a:p>
          <a:p>
            <a:r>
              <a:rPr lang="en-US" dirty="0"/>
              <a:t>object of type closure</a:t>
            </a:r>
          </a:p>
          <a:p>
            <a:r>
              <a:rPr lang="en-US" dirty="0"/>
              <a:t>is not </a:t>
            </a:r>
            <a:r>
              <a:rPr lang="en-US" dirty="0" err="1"/>
              <a:t>subsettable</a:t>
            </a:r>
            <a:r>
              <a:rPr lang="en-US" dirty="0"/>
              <a:t>`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A4FB5-4B20-1145-B413-3C03385673C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122E8-2FE4-2B46-8683-99CC72E8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77887"/>
            <a:ext cx="5294833" cy="381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E7C82-FD2E-D948-B775-BAD673B5C989}"/>
              </a:ext>
            </a:extLst>
          </p:cNvPr>
          <p:cNvSpPr txBox="1"/>
          <p:nvPr/>
        </p:nvSpPr>
        <p:spPr>
          <a:xfrm>
            <a:off x="692628" y="4602480"/>
            <a:ext cx="245272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are famously unclear…</a:t>
            </a:r>
          </a:p>
        </p:txBody>
      </p:sp>
    </p:spTree>
    <p:extLst>
      <p:ext uri="{BB962C8B-B14F-4D97-AF65-F5344CB8AC3E}">
        <p14:creationId xmlns:p14="http://schemas.microsoft.com/office/powerpoint/2010/main" val="19351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5DEC-54BC-C844-8ECF-371C573F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8B5A31-9BB4-594B-8C2C-F0FB395C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65816"/>
            <a:ext cx="5488193" cy="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FA191-5BF7-9B47-B8B1-BD6D3DDC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857500"/>
            <a:ext cx="4656489" cy="1060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F65B1-4F39-7F44-80F2-3AF32362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4159461"/>
            <a:ext cx="4216400" cy="832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6E692-EF9A-A24A-A4DF-0531BB578A01}"/>
              </a:ext>
            </a:extLst>
          </p:cNvPr>
          <p:cNvSpPr txBox="1"/>
          <p:nvPr/>
        </p:nvSpPr>
        <p:spPr>
          <a:xfrm>
            <a:off x="5643875" y="4683227"/>
            <a:ext cx="35001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 ones in ggplot2 tend to be great!</a:t>
            </a:r>
          </a:p>
        </p:txBody>
      </p:sp>
    </p:spTree>
    <p:extLst>
      <p:ext uri="{BB962C8B-B14F-4D97-AF65-F5344CB8AC3E}">
        <p14:creationId xmlns:p14="http://schemas.microsoft.com/office/powerpoint/2010/main" val="951156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822D-52DD-D546-9509-B57E7655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help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FBC9C-B87A-5B49-BEA7-D9B032B8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2070844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Logo transparent PNG - StickPNG">
            <a:extLst>
              <a:ext uri="{FF2B5EF4-FFF2-40B4-BE49-F238E27FC236}">
                <a16:creationId xmlns:a16="http://schemas.microsoft.com/office/drawing/2014/main" id="{2D6E77BA-A7B0-A64A-B792-A222751B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066987"/>
            <a:ext cx="2042160" cy="6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2B01A-80AE-A64E-9115-873058C7D764}"/>
              </a:ext>
            </a:extLst>
          </p:cNvPr>
          <p:cNvSpPr txBox="1"/>
          <p:nvPr/>
        </p:nvSpPr>
        <p:spPr>
          <a:xfrm>
            <a:off x="822960" y="3042213"/>
            <a:ext cx="6710620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“Rotating x axis labels ggplot2”</a:t>
            </a:r>
          </a:p>
          <a:p>
            <a:endParaRPr lang="en-US" dirty="0"/>
          </a:p>
          <a:p>
            <a:r>
              <a:rPr lang="en-US" dirty="0"/>
              <a:t>“How to add horizontal line ggplot2”</a:t>
            </a:r>
          </a:p>
          <a:p>
            <a:endParaRPr lang="en-US" dirty="0"/>
          </a:p>
          <a:p>
            <a:r>
              <a:rPr lang="en-US" dirty="0"/>
              <a:t>“How to </a:t>
            </a:r>
            <a:r>
              <a:rPr lang="en-US" dirty="0" err="1"/>
              <a:t>centre</a:t>
            </a:r>
            <a:r>
              <a:rPr lang="en-US" dirty="0"/>
              <a:t> a title in ggplot2”</a:t>
            </a:r>
          </a:p>
          <a:p>
            <a:endParaRPr lang="en-US" dirty="0"/>
          </a:p>
          <a:p>
            <a:r>
              <a:rPr lang="en-US" dirty="0"/>
              <a:t>or paste a relevant part of an error message</a:t>
            </a:r>
          </a:p>
          <a:p>
            <a:endParaRPr lang="en-US" dirty="0"/>
          </a:p>
          <a:p>
            <a:r>
              <a:rPr lang="en-US" dirty="0"/>
              <a:t>There are way too many options for us to remember. No shame in googling things!</a:t>
            </a:r>
          </a:p>
        </p:txBody>
      </p:sp>
    </p:spTree>
    <p:extLst>
      <p:ext uri="{BB962C8B-B14F-4D97-AF65-F5344CB8AC3E}">
        <p14:creationId xmlns:p14="http://schemas.microsoft.com/office/powerpoint/2010/main" val="307667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31BB-3293-2D4F-B69D-0004C19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 &amp; ggplot2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204D-0888-3B42-BBCF-2B0FD19F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4162278" cy="31340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https://r4ds.had.co.nz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Amazing introduction to R through the </a:t>
            </a:r>
            <a:r>
              <a:rPr lang="en-US" dirty="0" err="1"/>
              <a:t>Tidyverse</a:t>
            </a:r>
            <a:r>
              <a:rPr lang="en-US" dirty="0"/>
              <a:t>. Includes a whole chapter about ggplot2.</a:t>
            </a:r>
          </a:p>
        </p:txBody>
      </p:sp>
      <p:pic>
        <p:nvPicPr>
          <p:cNvPr id="6146" name="Picture 2" descr="Buy from amazon">
            <a:extLst>
              <a:ext uri="{FF2B5EF4-FFF2-40B4-BE49-F238E27FC236}">
                <a16:creationId xmlns:a16="http://schemas.microsoft.com/office/drawing/2014/main" id="{42D96045-9819-614C-80BC-58E8872A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08" y="1756835"/>
            <a:ext cx="2202962" cy="33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89B01-CB5A-E44E-9330-8092799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62" y="2857500"/>
            <a:ext cx="3262874" cy="2101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425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367F-6500-BF48-9FA4-3620C105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– useful as a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0ED4-779A-FC46-AF0C-D573F85B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" y="1627824"/>
            <a:ext cx="4684058" cy="3589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9FA33-E615-284D-AD91-577FD6A5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60" y="2276951"/>
            <a:ext cx="3689226" cy="22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0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243D-C10F-DA47-82BB-7374353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the right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C31D-1537-EF4C-AA71-8BA40190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99% of the time, someone has already asked the same question. The trick is to find it. If we really can’t find the answer, we can ask on Stack Overflow. </a:t>
            </a:r>
          </a:p>
          <a:p>
            <a:endParaRPr lang="en-US" dirty="0"/>
          </a:p>
          <a:p>
            <a:r>
              <a:rPr lang="en-US" dirty="0"/>
              <a:t>Some tips for getting a quick answer: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 a reproducible chunk of data (or use the inbuild datasets),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Describe what happens is happening and what code you are currently using,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what you would like to achieve (if it’s not obvious)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730C53-9214-864C-879F-E76756FE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93" y="4514027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51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BF2BE-E99B-8B41-96F7-8C9187C1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83" y="536223"/>
            <a:ext cx="2640198" cy="1395150"/>
          </a:xfrm>
        </p:spPr>
        <p:txBody>
          <a:bodyPr>
            <a:normAutofit/>
          </a:bodyPr>
          <a:lstStyle/>
          <a:p>
            <a:r>
              <a:rPr lang="en-US" sz="3200" dirty="0"/>
              <a:t>Workshop plan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623" y="2065427"/>
            <a:ext cx="2194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F3BA-D327-6B44-B531-74EBAA41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48" y="2199483"/>
            <a:ext cx="2403786" cy="269142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&amp; what is ggplot2?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Plotting the first graphs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Troubleshooting and tips!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253FC479-E782-0043-913C-1002BF5E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85" y="768569"/>
            <a:ext cx="5169420" cy="38899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4000"/>
            <a:ext cx="9144000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7B80C-1F8F-3548-95FF-9295F3C2994B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42900-DBE5-2449-B1A9-39C8B088945D}"/>
              </a:ext>
            </a:extLst>
          </p:cNvPr>
          <p:cNvSpPr txBox="1"/>
          <p:nvPr/>
        </p:nvSpPr>
        <p:spPr>
          <a:xfrm>
            <a:off x="282804" y="54864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9DE2D3-6EAC-A04B-9B10-A44A4C8A7B06}"/>
              </a:ext>
            </a:extLst>
          </p:cNvPr>
          <p:cNvSpPr/>
          <p:nvPr/>
        </p:nvSpPr>
        <p:spPr>
          <a:xfrm>
            <a:off x="522514" y="1178888"/>
            <a:ext cx="8098972" cy="67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C14E0-62A3-D24F-B7A1-0F9EB765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31" y="208214"/>
            <a:ext cx="4809869" cy="493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DA8B3-8001-B64F-BB7F-1D8F2CA99995}"/>
              </a:ext>
            </a:extLst>
          </p:cNvPr>
          <p:cNvSpPr txBox="1"/>
          <p:nvPr/>
        </p:nvSpPr>
        <p:spPr>
          <a:xfrm>
            <a:off x="5520488" y="208214"/>
            <a:ext cx="8803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clear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908F4-4332-B64D-BDE9-BEAD3E8FD367}"/>
              </a:ext>
            </a:extLst>
          </p:cNvPr>
          <p:cNvSpPr txBox="1"/>
          <p:nvPr/>
        </p:nvSpPr>
        <p:spPr>
          <a:xfrm>
            <a:off x="5353775" y="435008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(look how many views!)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E76CD-F5F7-C141-9A98-3D83F2D89112}"/>
              </a:ext>
            </a:extLst>
          </p:cNvPr>
          <p:cNvSpPr txBox="1"/>
          <p:nvPr/>
        </p:nvSpPr>
        <p:spPr>
          <a:xfrm>
            <a:off x="6870793" y="870470"/>
            <a:ext cx="147469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short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1A31D-0947-1141-90C3-53B3AA73262C}"/>
              </a:ext>
            </a:extLst>
          </p:cNvPr>
          <p:cNvSpPr txBox="1"/>
          <p:nvPr/>
        </p:nvSpPr>
        <p:spPr>
          <a:xfrm>
            <a:off x="6682153" y="1542274"/>
            <a:ext cx="21818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showing the current code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7658-B6B7-464E-84E5-C6CF4C2B8A73}"/>
              </a:ext>
            </a:extLst>
          </p:cNvPr>
          <p:cNvSpPr txBox="1"/>
          <p:nvPr/>
        </p:nvSpPr>
        <p:spPr>
          <a:xfrm>
            <a:off x="5718748" y="2227865"/>
            <a:ext cx="32806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inbuilt dataset – easy to reproduce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62791-F7FE-6B49-AF64-B7B1D5B93877}"/>
              </a:ext>
            </a:extLst>
          </p:cNvPr>
          <p:cNvSpPr txBox="1"/>
          <p:nvPr/>
        </p:nvSpPr>
        <p:spPr>
          <a:xfrm>
            <a:off x="5689850" y="2999748"/>
            <a:ext cx="293163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obvious what needs to be corrected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56E90-461C-3446-AE58-AC3CE58D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43" y="4713197"/>
            <a:ext cx="2895600" cy="451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1A8BD-BB7C-4747-AF95-930D9666F936}"/>
              </a:ext>
            </a:extLst>
          </p:cNvPr>
          <p:cNvSpPr txBox="1"/>
          <p:nvPr/>
        </p:nvSpPr>
        <p:spPr>
          <a:xfrm>
            <a:off x="6105740" y="4409154"/>
            <a:ext cx="1503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Got an answer quickly!</a:t>
            </a:r>
          </a:p>
        </p:txBody>
      </p:sp>
    </p:spTree>
    <p:extLst>
      <p:ext uri="{BB962C8B-B14F-4D97-AF65-F5344CB8AC3E}">
        <p14:creationId xmlns:p14="http://schemas.microsoft.com/office/powerpoint/2010/main" val="2202051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EDAC-81AE-D94A-8ABC-7B6B7327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D245-AD51-ED4E-9E54-317A20DA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58" y="1869110"/>
            <a:ext cx="4494102" cy="2790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6BE140-C846-DC46-98ED-EEE2C6CE3360}"/>
              </a:ext>
            </a:extLst>
          </p:cNvPr>
          <p:cNvSpPr txBox="1"/>
          <p:nvPr/>
        </p:nvSpPr>
        <p:spPr>
          <a:xfrm>
            <a:off x="822960" y="2048608"/>
            <a:ext cx="273164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 Graph Gallery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5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BF5A-7F3C-7A4A-B2A0-AC82F1C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932E-528B-D040-8484-C4B4697E5D6A}"/>
              </a:ext>
            </a:extLst>
          </p:cNvPr>
          <p:cNvSpPr txBox="1"/>
          <p:nvPr/>
        </p:nvSpPr>
        <p:spPr>
          <a:xfrm>
            <a:off x="822960" y="2048608"/>
            <a:ext cx="3872132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attached to some publications (still quite rare)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TidyTuesday</a:t>
            </a:r>
            <a:r>
              <a:rPr lang="en-US" dirty="0"/>
              <a:t> projects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r>
              <a:rPr lang="en-US" dirty="0">
                <a:hlinkClick r:id="rId3"/>
              </a:rPr>
              <a:t>https://github.com/gkaramanis/tidytuesday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TidyTuesday - A weekly social data project in R | Thomas Mock">
            <a:extLst>
              <a:ext uri="{FF2B5EF4-FFF2-40B4-BE49-F238E27FC236}">
                <a16:creationId xmlns:a16="http://schemas.microsoft.com/office/drawing/2014/main" id="{57CC45D9-836B-4B4B-8EAD-D6DB9D61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3231027"/>
            <a:ext cx="4144694" cy="20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88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5D0E-EB73-7443-B0CA-45E515F7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TidyTuesday</a:t>
            </a:r>
            <a:r>
              <a:rPr lang="en-US" dirty="0"/>
              <a:t> examples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F8D15C-664D-0B4F-91C5-76670E19C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" y="1854079"/>
            <a:ext cx="438721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11B44-827B-4F4A-B3DD-58CBF00E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21" y="1854079"/>
            <a:ext cx="3623896" cy="31061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E80289-E090-5A46-BF9D-2E065F354852}"/>
              </a:ext>
            </a:extLst>
          </p:cNvPr>
          <p:cNvCxnSpPr>
            <a:cxnSpLocks/>
          </p:cNvCxnSpPr>
          <p:nvPr/>
        </p:nvCxnSpPr>
        <p:spPr>
          <a:xfrm>
            <a:off x="4797378" y="3481754"/>
            <a:ext cx="33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88B2EA-0630-6D4E-B1D8-A04FE618AEEA}"/>
              </a:ext>
            </a:extLst>
          </p:cNvPr>
          <p:cNvSpPr txBox="1"/>
          <p:nvPr/>
        </p:nvSpPr>
        <p:spPr>
          <a:xfrm>
            <a:off x="7648454" y="5085709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4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8A7F-233D-EC40-9E4E-D1E37C5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A812AA-3F8A-0D46-ADCD-2E797BC3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00" y="1756835"/>
            <a:ext cx="3184908" cy="349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8A862-30CE-594E-9BCF-F51F2D8D6CDC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7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5EEE-62A7-1B41-A532-EEB33A7C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2461-FEED-7A4B-87C9-2D64D188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F16A-E181-934D-9A49-9E4881B6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0" y="2725436"/>
            <a:ext cx="3136539" cy="186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CD79-F3CC-EB4C-8792-731847E8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2"/>
          <a:stretch/>
        </p:blipFill>
        <p:spPr>
          <a:xfrm>
            <a:off x="3441379" y="2857500"/>
            <a:ext cx="3154744" cy="1869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C6EAD-6D85-AB4F-9990-4536AC8F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23" y="2687041"/>
            <a:ext cx="2293234" cy="214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6DED0-54A1-284D-BF4B-740E0C2BF3E5}"/>
              </a:ext>
            </a:extLst>
          </p:cNvPr>
          <p:cNvSpPr txBox="1"/>
          <p:nvPr/>
        </p:nvSpPr>
        <p:spPr>
          <a:xfrm>
            <a:off x="7183207" y="5092224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629E-725A-7149-A88A-4648B6D9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B1F6-5198-CA44-979C-0D7E5BEA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45FBD9-6BC5-0C48-9C1C-4840D37E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579"/>
            <a:ext cx="4425146" cy="2950097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860A0C4-7F53-CB43-8241-DDF585EA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24" y="2155579"/>
            <a:ext cx="2654676" cy="295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DA0DE-A430-A94D-BE1F-B7B7B8F5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46" y="2155579"/>
            <a:ext cx="2052241" cy="2950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78FC92-3439-FE4B-A2A6-97822C5C3793}"/>
              </a:ext>
            </a:extLst>
          </p:cNvPr>
          <p:cNvSpPr txBox="1"/>
          <p:nvPr/>
        </p:nvSpPr>
        <p:spPr>
          <a:xfrm>
            <a:off x="7173589" y="5120878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3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graph by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3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372D-C765-0542-ADAC-6B56624B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6C5C-9201-3E46-871B-AEA3FE0FD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360744"/>
            <a:ext cx="5313889" cy="29017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</a:t>
            </a:r>
            <a:r>
              <a:rPr lang="en-US" dirty="0"/>
              <a:t>– our datasets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Aesthetics </a:t>
            </a:r>
            <a:r>
              <a:rPr lang="en-US" dirty="0"/>
              <a:t>– what do we want on the axes? Do we want to encode by </a:t>
            </a:r>
            <a:r>
              <a:rPr lang="en-US" dirty="0" err="1"/>
              <a:t>colour</a:t>
            </a:r>
            <a:r>
              <a:rPr lang="en-US" dirty="0"/>
              <a:t>/shape?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Scale </a:t>
            </a:r>
            <a:r>
              <a:rPr lang="en-US" dirty="0"/>
              <a:t>– do the values need to be scaled?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Geometric objects (</a:t>
            </a:r>
            <a:r>
              <a:rPr lang="en-US" b="1" dirty="0" err="1"/>
              <a:t>geoms</a:t>
            </a:r>
            <a:r>
              <a:rPr lang="en-US" b="1" dirty="0"/>
              <a:t>)</a:t>
            </a:r>
            <a:r>
              <a:rPr lang="en-US" dirty="0"/>
              <a:t> – points, bars, lines, or maybe a map?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Statistics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Facets</a:t>
            </a:r>
            <a:r>
              <a:rPr lang="en-US" dirty="0"/>
              <a:t> – do we need subplots?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Coordinate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1AE262-1A66-6E44-98BD-CA75D5FEDA51}"/>
              </a:ext>
            </a:extLst>
          </p:cNvPr>
          <p:cNvSpPr/>
          <p:nvPr/>
        </p:nvSpPr>
        <p:spPr>
          <a:xfrm>
            <a:off x="735292" y="3319739"/>
            <a:ext cx="3422469" cy="3048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393A5-E053-CD4F-BDBA-4FBC0338308F}"/>
              </a:ext>
            </a:extLst>
          </p:cNvPr>
          <p:cNvSpPr/>
          <p:nvPr/>
        </p:nvSpPr>
        <p:spPr>
          <a:xfrm>
            <a:off x="822960" y="4233051"/>
            <a:ext cx="2872347" cy="9942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3916B727-EA32-EC4B-9B4C-0D939120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8"/>
          <a:stretch/>
        </p:blipFill>
        <p:spPr>
          <a:xfrm>
            <a:off x="6347065" y="2495907"/>
            <a:ext cx="2467946" cy="253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3B18B-6B92-1641-9806-37F8A7E981A8}"/>
              </a:ext>
            </a:extLst>
          </p:cNvPr>
          <p:cNvSpPr txBox="1"/>
          <p:nvPr/>
        </p:nvSpPr>
        <p:spPr>
          <a:xfrm>
            <a:off x="735292" y="1714741"/>
            <a:ext cx="7543800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framework consisting of layered approach to visualize the data. In case of ggplot2 the components usually are: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BB6A-2B08-F243-A7A5-D1C89F33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base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84B3D-0134-BE43-B057-F0EA158E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much easier to make the plots pretty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defaults are more aesthetic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understandable syntax (…once you get used to it)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faceting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it’s still a controversial topic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A9F1-E00E-4D45-8C41-A92040B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52" y="1632857"/>
            <a:ext cx="3023108" cy="36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45B7-EABF-E149-A6CD-0FC533F49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Github</a:t>
            </a:r>
            <a:r>
              <a:rPr lang="en-US" dirty="0"/>
              <a:t>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8719A1-61B4-4A46-9583-03A2CCA97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086" y="1982118"/>
            <a:ext cx="3683000" cy="3060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215481-BB01-A742-AA04-593E5ECDC982}"/>
              </a:ext>
            </a:extLst>
          </p:cNvPr>
          <p:cNvSpPr txBox="1"/>
          <p:nvPr/>
        </p:nvSpPr>
        <p:spPr>
          <a:xfrm>
            <a:off x="822960" y="1894115"/>
            <a:ext cx="169373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magda_ggplot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FA0A18-9660-6E48-BEEE-0D38D5CD607F}"/>
              </a:ext>
            </a:extLst>
          </p:cNvPr>
          <p:cNvSpPr/>
          <p:nvPr/>
        </p:nvSpPr>
        <p:spPr>
          <a:xfrm>
            <a:off x="4938574" y="4365171"/>
            <a:ext cx="3867969" cy="772886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405F58-DCAF-EC41-9CD9-B526291E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63" y="2508251"/>
            <a:ext cx="1849549" cy="25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01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9FE3AA-E292-DD4B-B934-2F0E0198A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310" y="2384023"/>
            <a:ext cx="2777708" cy="152822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1E28834-14F4-F140-A335-EFC98FA8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&amp; </a:t>
            </a:r>
            <a:r>
              <a:rPr lang="en-US" dirty="0" err="1"/>
              <a:t>Rmarkdown</a:t>
            </a:r>
            <a:r>
              <a:rPr lang="en-US" dirty="0"/>
              <a:t> 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6186D-C926-1548-BF48-AE7EDF05FB40}"/>
              </a:ext>
            </a:extLst>
          </p:cNvPr>
          <p:cNvSpPr txBox="1"/>
          <p:nvPr/>
        </p:nvSpPr>
        <p:spPr>
          <a:xfrm>
            <a:off x="822960" y="1851949"/>
            <a:ext cx="13719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 up corner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D72DD-771A-7145-BB5E-7B28AC94F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12" y="2676163"/>
            <a:ext cx="5553088" cy="943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DA863-1D48-5C4C-9E59-4EB5C935F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7456" y="3912243"/>
            <a:ext cx="2616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09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9DB3-77E8-E846-903E-14F6221C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&amp; </a:t>
            </a:r>
            <a:r>
              <a:rPr lang="en-US" dirty="0" err="1"/>
              <a:t>Rmarkdown</a:t>
            </a: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8511-45C1-414A-B0BB-1C6581CD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2854518" cy="3134076"/>
          </a:xfrm>
        </p:spPr>
        <p:txBody>
          <a:bodyPr/>
          <a:lstStyle/>
          <a:p>
            <a:r>
              <a:rPr lang="en-US" dirty="0"/>
              <a:t>Plots inline</a:t>
            </a:r>
          </a:p>
          <a:p>
            <a:r>
              <a:rPr lang="en-US" dirty="0"/>
              <a:t>Easier to incorporate explanatory text</a:t>
            </a:r>
          </a:p>
          <a:p>
            <a:r>
              <a:rPr lang="en-US" dirty="0"/>
              <a:t>Can run one chunk at a time</a:t>
            </a:r>
          </a:p>
          <a:p>
            <a:r>
              <a:rPr lang="en-US" dirty="0"/>
              <a:t>Can create beautiful reports (but that’s another workshop material)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EA3410-8E69-5640-B6F6-C59263B7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76" y="1756835"/>
            <a:ext cx="5041683" cy="329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3DEC2-3C0F-434D-8F60-3AD7B2B52610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963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6E8"/>
      </a:lt2>
      <a:accent1>
        <a:srgbClr val="C79784"/>
      </a:accent1>
      <a:accent2>
        <a:srgbClr val="B39F6F"/>
      </a:accent2>
      <a:accent3>
        <a:srgbClr val="A2A876"/>
      </a:accent3>
      <a:accent4>
        <a:srgbClr val="89AC6B"/>
      </a:accent4>
      <a:accent5>
        <a:srgbClr val="7BAF79"/>
      </a:accent5>
      <a:accent6>
        <a:srgbClr val="6EB287"/>
      </a:accent6>
      <a:hlink>
        <a:srgbClr val="5E8A9B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</TotalTime>
  <Words>639</Words>
  <Application>Microsoft Macintosh PowerPoint</Application>
  <PresentationFormat>On-screen Show (16:10)</PresentationFormat>
  <Paragraphs>113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Arial Nova Light</vt:lpstr>
      <vt:lpstr>Bembo</vt:lpstr>
      <vt:lpstr>Calibri</vt:lpstr>
      <vt:lpstr>RetrospectVTI</vt:lpstr>
      <vt:lpstr>Introduction to ggplot2</vt:lpstr>
      <vt:lpstr>Workshop plan</vt:lpstr>
      <vt:lpstr>What is ggplot2?</vt:lpstr>
      <vt:lpstr>What is ggplot2?</vt:lpstr>
      <vt:lpstr>The Grammar of Graphics</vt:lpstr>
      <vt:lpstr>Why not base R? </vt:lpstr>
      <vt:lpstr>Download Github code</vt:lpstr>
      <vt:lpstr>Rstudio &amp; Rmarkdown  </vt:lpstr>
      <vt:lpstr>Rstudio &amp; Rmarkdown  </vt:lpstr>
      <vt:lpstr>The basic elements of ggplot2 visualisations</vt:lpstr>
      <vt:lpstr>practical part</vt:lpstr>
      <vt:lpstr>Long vs. wide data</vt:lpstr>
      <vt:lpstr>Troubleshooting and resources</vt:lpstr>
      <vt:lpstr>Error messages</vt:lpstr>
      <vt:lpstr>Error messages</vt:lpstr>
      <vt:lpstr>Looking for help</vt:lpstr>
      <vt:lpstr>General R &amp; ggplot2 resource</vt:lpstr>
      <vt:lpstr>Cheatsheets – useful as a reference</vt:lpstr>
      <vt:lpstr>Asking the right questions</vt:lpstr>
      <vt:lpstr>PowerPoint Presentation</vt:lpstr>
      <vt:lpstr>Chart ideas</vt:lpstr>
      <vt:lpstr>Chart ideas</vt:lpstr>
      <vt:lpstr>TidyTuesday examples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ggplot2 package</dc:title>
  <dc:creator>Magdalena Drozdz</dc:creator>
  <cp:lastModifiedBy>Magdalena Drozdz</cp:lastModifiedBy>
  <cp:revision>7</cp:revision>
  <cp:lastPrinted>2021-12-08T08:47:21Z</cp:lastPrinted>
  <dcterms:created xsi:type="dcterms:W3CDTF">2021-12-06T20:36:28Z</dcterms:created>
  <dcterms:modified xsi:type="dcterms:W3CDTF">2022-12-08T15:34:12Z</dcterms:modified>
</cp:coreProperties>
</file>